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3"/>
  </p:notesMasterIdLst>
  <p:sldIdLst>
    <p:sldId id="256" r:id="rId2"/>
    <p:sldId id="290" r:id="rId3"/>
    <p:sldId id="257" r:id="rId4"/>
    <p:sldId id="291" r:id="rId5"/>
    <p:sldId id="260" r:id="rId6"/>
    <p:sldId id="292" r:id="rId7"/>
    <p:sldId id="319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279" r:id="rId22"/>
    <p:sldId id="280" r:id="rId23"/>
    <p:sldId id="305" r:id="rId24"/>
    <p:sldId id="282" r:id="rId25"/>
    <p:sldId id="285" r:id="rId26"/>
    <p:sldId id="286" r:id="rId27"/>
    <p:sldId id="303" r:id="rId28"/>
    <p:sldId id="300" r:id="rId29"/>
    <p:sldId id="301" r:id="rId30"/>
    <p:sldId id="302" r:id="rId31"/>
    <p:sldId id="28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63" autoAdjust="0"/>
    <p:restoredTop sz="94660"/>
  </p:normalViewPr>
  <p:slideViewPr>
    <p:cSldViewPr>
      <p:cViewPr>
        <p:scale>
          <a:sx n="87" d="100"/>
          <a:sy n="87" d="100"/>
        </p:scale>
        <p:origin x="-990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6B78C4-0B9D-4B4D-A86C-9BFD302CE5D4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70AFE1-386D-46D5-8C38-EAF349B6F1DD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 smtClean="0"/>
            <a:t>Framework</a:t>
          </a:r>
          <a:endParaRPr lang="en-US" sz="1200" dirty="0"/>
        </a:p>
      </dgm:t>
    </dgm:pt>
    <dgm:pt modelId="{6F47D4CC-6363-4BFA-AB78-6BF0C19615D4}" type="parTrans" cxnId="{95085609-B824-4EA4-A716-F6571C8EF849}">
      <dgm:prSet/>
      <dgm:spPr/>
      <dgm:t>
        <a:bodyPr/>
        <a:lstStyle/>
        <a:p>
          <a:endParaRPr lang="en-US"/>
        </a:p>
      </dgm:t>
    </dgm:pt>
    <dgm:pt modelId="{2F645358-C5CF-4867-9FDB-04C6613CD8C9}" type="sibTrans" cxnId="{95085609-B824-4EA4-A716-F6571C8EF849}">
      <dgm:prSet/>
      <dgm:spPr/>
      <dgm:t>
        <a:bodyPr/>
        <a:lstStyle/>
        <a:p>
          <a:endParaRPr lang="en-US"/>
        </a:p>
      </dgm:t>
    </dgm:pt>
    <dgm:pt modelId="{FC3A40D9-4964-45F0-BA8E-682BA7501BD7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/>
            <a:t>Audio-Video</a:t>
          </a:r>
          <a:endParaRPr lang="en-US" sz="2400" dirty="0"/>
        </a:p>
      </dgm:t>
    </dgm:pt>
    <dgm:pt modelId="{AA2E0B2C-7E61-4094-859C-D923417CD4C9}" type="parTrans" cxnId="{5059F353-3B87-4B4A-82BC-99D059796C03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E1EAE373-2E62-4504-831E-5F5813963271}" type="sibTrans" cxnId="{5059F353-3B87-4B4A-82BC-99D059796C03}">
      <dgm:prSet/>
      <dgm:spPr/>
      <dgm:t>
        <a:bodyPr/>
        <a:lstStyle/>
        <a:p>
          <a:endParaRPr lang="en-US"/>
        </a:p>
      </dgm:t>
    </dgm:pt>
    <dgm:pt modelId="{3F7015AA-FF31-4642-82C2-B75B88146C1A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/>
            <a:t>Chat &amp; Presentation</a:t>
          </a:r>
          <a:endParaRPr lang="en-US" sz="2400" dirty="0"/>
        </a:p>
      </dgm:t>
    </dgm:pt>
    <dgm:pt modelId="{BAA0FD2D-92A9-4829-AF50-3AC637E36387}" type="parTrans" cxnId="{F7FDE9A4-2EF7-45A4-8D7D-F5C7E1A2BC6D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C0DC52DC-7F14-4EC7-B101-6FA3AD5D1943}" type="sibTrans" cxnId="{F7FDE9A4-2EF7-45A4-8D7D-F5C7E1A2BC6D}">
      <dgm:prSet/>
      <dgm:spPr/>
      <dgm:t>
        <a:bodyPr/>
        <a:lstStyle/>
        <a:p>
          <a:endParaRPr lang="en-US"/>
        </a:p>
      </dgm:t>
    </dgm:pt>
    <dgm:pt modelId="{F17D1A3E-2CCA-454A-A8EA-2C3DC5C372E0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/>
            <a:t>Floor control &amp; Attendee list</a:t>
          </a:r>
          <a:endParaRPr lang="en-US" sz="2400" dirty="0"/>
        </a:p>
      </dgm:t>
    </dgm:pt>
    <dgm:pt modelId="{B36A8276-59A8-4D5B-B10F-4DEE62DFFF0D}" type="parTrans" cxnId="{06D3D3E9-2D20-4F21-AE58-6771E7523B8C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8EDAA1F-7A10-4422-9808-DC2A1E65425E}" type="sibTrans" cxnId="{06D3D3E9-2D20-4F21-AE58-6771E7523B8C}">
      <dgm:prSet/>
      <dgm:spPr/>
      <dgm:t>
        <a:bodyPr/>
        <a:lstStyle/>
        <a:p>
          <a:endParaRPr lang="en-US"/>
        </a:p>
      </dgm:t>
    </dgm:pt>
    <dgm:pt modelId="{57D5177F-D899-445E-A126-1A0F9A8AE4F2}" type="pres">
      <dgm:prSet presAssocID="{EC6B78C4-0B9D-4B4D-A86C-9BFD302CE5D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AEE7C8-F812-4DC7-854E-A19690BFE2EA}" type="pres">
      <dgm:prSet presAssocID="{E470AFE1-386D-46D5-8C38-EAF349B6F1DD}" presName="centerShape" presStyleLbl="node0" presStyleIdx="0" presStyleCnt="1" custScaleX="91579" custScaleY="55215" custLinFactNeighborX="-715" custLinFactNeighborY="-5278"/>
      <dgm:spPr/>
      <dgm:t>
        <a:bodyPr/>
        <a:lstStyle/>
        <a:p>
          <a:endParaRPr lang="en-US"/>
        </a:p>
      </dgm:t>
    </dgm:pt>
    <dgm:pt modelId="{04C5AB76-6A94-41F2-A45F-287E419B3BAC}" type="pres">
      <dgm:prSet presAssocID="{AA2E0B2C-7E61-4094-859C-D923417CD4C9}" presName="parTrans" presStyleLbl="sibTrans2D1" presStyleIdx="0" presStyleCnt="3" custAng="10800000" custScaleX="159596" custLinFactNeighborX="1076" custLinFactNeighborY="-2465"/>
      <dgm:spPr>
        <a:prstGeom prst="leftRightArrow">
          <a:avLst/>
        </a:prstGeom>
      </dgm:spPr>
      <dgm:t>
        <a:bodyPr/>
        <a:lstStyle/>
        <a:p>
          <a:endParaRPr lang="en-US"/>
        </a:p>
      </dgm:t>
    </dgm:pt>
    <dgm:pt modelId="{CB4FBE84-E2B3-428B-B17E-75466359F81D}" type="pres">
      <dgm:prSet presAssocID="{AA2E0B2C-7E61-4094-859C-D923417CD4C9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B9052E4F-0FAF-42D6-A6D2-BE91AE267F10}" type="pres">
      <dgm:prSet presAssocID="{FC3A40D9-4964-45F0-BA8E-682BA7501BD7}" presName="node" presStyleLbl="node1" presStyleIdx="0" presStyleCnt="3" custScaleX="157200" custRadScaleRad="100119" custRadScaleInc="8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084A16-71CA-4C2E-8E35-F5E2E116B64E}" type="pres">
      <dgm:prSet presAssocID="{BAA0FD2D-92A9-4829-AF50-3AC637E36387}" presName="parTrans" presStyleLbl="sibTrans2D1" presStyleIdx="1" presStyleCnt="3" custAng="11049576" custScaleX="175867"/>
      <dgm:spPr>
        <a:prstGeom prst="leftRightArrow">
          <a:avLst/>
        </a:prstGeom>
      </dgm:spPr>
      <dgm:t>
        <a:bodyPr/>
        <a:lstStyle/>
        <a:p>
          <a:endParaRPr lang="en-US"/>
        </a:p>
      </dgm:t>
    </dgm:pt>
    <dgm:pt modelId="{8A1F4BD7-8CB9-4DE4-9C98-BD91FA82CCD0}" type="pres">
      <dgm:prSet presAssocID="{BAA0FD2D-92A9-4829-AF50-3AC637E36387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B782F59C-02D5-4947-8B91-DF4C15A5ED75}" type="pres">
      <dgm:prSet presAssocID="{3F7015AA-FF31-4642-82C2-B75B88146C1A}" presName="node" presStyleLbl="node1" presStyleIdx="1" presStyleCnt="3" custScaleX="1610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B3F875-402E-47B3-AA86-DB023EC7572F}" type="pres">
      <dgm:prSet presAssocID="{B36A8276-59A8-4D5B-B10F-4DEE62DFFF0D}" presName="parTrans" presStyleLbl="sibTrans2D1" presStyleIdx="2" presStyleCnt="3" custAng="10402838" custScaleX="171027"/>
      <dgm:spPr>
        <a:prstGeom prst="leftRightArrow">
          <a:avLst/>
        </a:prstGeom>
      </dgm:spPr>
      <dgm:t>
        <a:bodyPr/>
        <a:lstStyle/>
        <a:p>
          <a:endParaRPr lang="en-US"/>
        </a:p>
      </dgm:t>
    </dgm:pt>
    <dgm:pt modelId="{83C122A4-074A-4067-9CC2-BEAF47BC442C}" type="pres">
      <dgm:prSet presAssocID="{B36A8276-59A8-4D5B-B10F-4DEE62DFFF0D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1E13DB69-60BD-4E83-8C13-C9206C24839E}" type="pres">
      <dgm:prSet presAssocID="{F17D1A3E-2CCA-454A-A8EA-2C3DC5C372E0}" presName="node" presStyleLbl="node1" presStyleIdx="2" presStyleCnt="3" custScaleX="1543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235D11-8BC6-494E-94CD-D5DD03B4AFDB}" type="presOf" srcId="{BAA0FD2D-92A9-4829-AF50-3AC637E36387}" destId="{8A1F4BD7-8CB9-4DE4-9C98-BD91FA82CCD0}" srcOrd="1" destOrd="0" presId="urn:microsoft.com/office/officeart/2005/8/layout/radial5"/>
    <dgm:cxn modelId="{5059F353-3B87-4B4A-82BC-99D059796C03}" srcId="{E470AFE1-386D-46D5-8C38-EAF349B6F1DD}" destId="{FC3A40D9-4964-45F0-BA8E-682BA7501BD7}" srcOrd="0" destOrd="0" parTransId="{AA2E0B2C-7E61-4094-859C-D923417CD4C9}" sibTransId="{E1EAE373-2E62-4504-831E-5F5813963271}"/>
    <dgm:cxn modelId="{9E088E73-A64B-4FDA-99D2-D3FAA17B366D}" type="presOf" srcId="{EC6B78C4-0B9D-4B4D-A86C-9BFD302CE5D4}" destId="{57D5177F-D899-445E-A126-1A0F9A8AE4F2}" srcOrd="0" destOrd="0" presId="urn:microsoft.com/office/officeart/2005/8/layout/radial5"/>
    <dgm:cxn modelId="{77ADB96B-1C48-4BC3-923D-47F1B71DED2C}" type="presOf" srcId="{E470AFE1-386D-46D5-8C38-EAF349B6F1DD}" destId="{05AEE7C8-F812-4DC7-854E-A19690BFE2EA}" srcOrd="0" destOrd="0" presId="urn:microsoft.com/office/officeart/2005/8/layout/radial5"/>
    <dgm:cxn modelId="{0874FAE2-ADC3-4F47-BC35-39326629CC99}" type="presOf" srcId="{F17D1A3E-2CCA-454A-A8EA-2C3DC5C372E0}" destId="{1E13DB69-60BD-4E83-8C13-C9206C24839E}" srcOrd="0" destOrd="0" presId="urn:microsoft.com/office/officeart/2005/8/layout/radial5"/>
    <dgm:cxn modelId="{FA19B8CF-7009-4CF8-9927-D7D9ACFB04C7}" type="presOf" srcId="{B36A8276-59A8-4D5B-B10F-4DEE62DFFF0D}" destId="{83C122A4-074A-4067-9CC2-BEAF47BC442C}" srcOrd="1" destOrd="0" presId="urn:microsoft.com/office/officeart/2005/8/layout/radial5"/>
    <dgm:cxn modelId="{EEA114D5-50D5-43CE-9631-BC0A249269D9}" type="presOf" srcId="{BAA0FD2D-92A9-4829-AF50-3AC637E36387}" destId="{2E084A16-71CA-4C2E-8E35-F5E2E116B64E}" srcOrd="0" destOrd="0" presId="urn:microsoft.com/office/officeart/2005/8/layout/radial5"/>
    <dgm:cxn modelId="{06D3D3E9-2D20-4F21-AE58-6771E7523B8C}" srcId="{E470AFE1-386D-46D5-8C38-EAF349B6F1DD}" destId="{F17D1A3E-2CCA-454A-A8EA-2C3DC5C372E0}" srcOrd="2" destOrd="0" parTransId="{B36A8276-59A8-4D5B-B10F-4DEE62DFFF0D}" sibTransId="{58EDAA1F-7A10-4422-9808-DC2A1E65425E}"/>
    <dgm:cxn modelId="{7FE5F584-B6BC-4BDE-8559-2B27EC61823D}" type="presOf" srcId="{3F7015AA-FF31-4642-82C2-B75B88146C1A}" destId="{B782F59C-02D5-4947-8B91-DF4C15A5ED75}" srcOrd="0" destOrd="0" presId="urn:microsoft.com/office/officeart/2005/8/layout/radial5"/>
    <dgm:cxn modelId="{F7FDE9A4-2EF7-45A4-8D7D-F5C7E1A2BC6D}" srcId="{E470AFE1-386D-46D5-8C38-EAF349B6F1DD}" destId="{3F7015AA-FF31-4642-82C2-B75B88146C1A}" srcOrd="1" destOrd="0" parTransId="{BAA0FD2D-92A9-4829-AF50-3AC637E36387}" sibTransId="{C0DC52DC-7F14-4EC7-B101-6FA3AD5D1943}"/>
    <dgm:cxn modelId="{31556DF3-0E3E-4784-BE4B-1F3B11CE180C}" type="presOf" srcId="{B36A8276-59A8-4D5B-B10F-4DEE62DFFF0D}" destId="{2DB3F875-402E-47B3-AA86-DB023EC7572F}" srcOrd="0" destOrd="0" presId="urn:microsoft.com/office/officeart/2005/8/layout/radial5"/>
    <dgm:cxn modelId="{95085609-B824-4EA4-A716-F6571C8EF849}" srcId="{EC6B78C4-0B9D-4B4D-A86C-9BFD302CE5D4}" destId="{E470AFE1-386D-46D5-8C38-EAF349B6F1DD}" srcOrd="0" destOrd="0" parTransId="{6F47D4CC-6363-4BFA-AB78-6BF0C19615D4}" sibTransId="{2F645358-C5CF-4867-9FDB-04C6613CD8C9}"/>
    <dgm:cxn modelId="{05972F3E-BA9F-4EEB-BD5B-2DFA66BB540E}" type="presOf" srcId="{AA2E0B2C-7E61-4094-859C-D923417CD4C9}" destId="{04C5AB76-6A94-41F2-A45F-287E419B3BAC}" srcOrd="0" destOrd="0" presId="urn:microsoft.com/office/officeart/2005/8/layout/radial5"/>
    <dgm:cxn modelId="{14698081-7D44-4470-A526-0094F0278600}" type="presOf" srcId="{AA2E0B2C-7E61-4094-859C-D923417CD4C9}" destId="{CB4FBE84-E2B3-428B-B17E-75466359F81D}" srcOrd="1" destOrd="0" presId="urn:microsoft.com/office/officeart/2005/8/layout/radial5"/>
    <dgm:cxn modelId="{5E5D1452-6559-47F4-B71F-7121D255A3B3}" type="presOf" srcId="{FC3A40D9-4964-45F0-BA8E-682BA7501BD7}" destId="{B9052E4F-0FAF-42D6-A6D2-BE91AE267F10}" srcOrd="0" destOrd="0" presId="urn:microsoft.com/office/officeart/2005/8/layout/radial5"/>
    <dgm:cxn modelId="{41A38611-9BEC-477A-9A61-418DE58A1AFE}" type="presParOf" srcId="{57D5177F-D899-445E-A126-1A0F9A8AE4F2}" destId="{05AEE7C8-F812-4DC7-854E-A19690BFE2EA}" srcOrd="0" destOrd="0" presId="urn:microsoft.com/office/officeart/2005/8/layout/radial5"/>
    <dgm:cxn modelId="{E3D03B93-ED25-46A7-83B5-9659B646A8B1}" type="presParOf" srcId="{57D5177F-D899-445E-A126-1A0F9A8AE4F2}" destId="{04C5AB76-6A94-41F2-A45F-287E419B3BAC}" srcOrd="1" destOrd="0" presId="urn:microsoft.com/office/officeart/2005/8/layout/radial5"/>
    <dgm:cxn modelId="{5650B5D7-4D54-4877-8976-CE96020AFB7D}" type="presParOf" srcId="{04C5AB76-6A94-41F2-A45F-287E419B3BAC}" destId="{CB4FBE84-E2B3-428B-B17E-75466359F81D}" srcOrd="0" destOrd="0" presId="urn:microsoft.com/office/officeart/2005/8/layout/radial5"/>
    <dgm:cxn modelId="{ACDA8658-2504-4617-AAD5-E3C99FD1FE39}" type="presParOf" srcId="{57D5177F-D899-445E-A126-1A0F9A8AE4F2}" destId="{B9052E4F-0FAF-42D6-A6D2-BE91AE267F10}" srcOrd="2" destOrd="0" presId="urn:microsoft.com/office/officeart/2005/8/layout/radial5"/>
    <dgm:cxn modelId="{8A06AB7C-2E6A-436C-BA01-4C6EB355B55A}" type="presParOf" srcId="{57D5177F-D899-445E-A126-1A0F9A8AE4F2}" destId="{2E084A16-71CA-4C2E-8E35-F5E2E116B64E}" srcOrd="3" destOrd="0" presId="urn:microsoft.com/office/officeart/2005/8/layout/radial5"/>
    <dgm:cxn modelId="{13F30762-67D7-46F4-BCB8-CB2B372DA45A}" type="presParOf" srcId="{2E084A16-71CA-4C2E-8E35-F5E2E116B64E}" destId="{8A1F4BD7-8CB9-4DE4-9C98-BD91FA82CCD0}" srcOrd="0" destOrd="0" presId="urn:microsoft.com/office/officeart/2005/8/layout/radial5"/>
    <dgm:cxn modelId="{9F11A4AC-7AC7-4917-A637-059AFB09821C}" type="presParOf" srcId="{57D5177F-D899-445E-A126-1A0F9A8AE4F2}" destId="{B782F59C-02D5-4947-8B91-DF4C15A5ED75}" srcOrd="4" destOrd="0" presId="urn:microsoft.com/office/officeart/2005/8/layout/radial5"/>
    <dgm:cxn modelId="{25744728-9449-4128-85C3-E56377B10C16}" type="presParOf" srcId="{57D5177F-D899-445E-A126-1A0F9A8AE4F2}" destId="{2DB3F875-402E-47B3-AA86-DB023EC7572F}" srcOrd="5" destOrd="0" presId="urn:microsoft.com/office/officeart/2005/8/layout/radial5"/>
    <dgm:cxn modelId="{F459AC29-34F6-4269-AE14-CA18A6DC8290}" type="presParOf" srcId="{2DB3F875-402E-47B3-AA86-DB023EC7572F}" destId="{83C122A4-074A-4067-9CC2-BEAF47BC442C}" srcOrd="0" destOrd="0" presId="urn:microsoft.com/office/officeart/2005/8/layout/radial5"/>
    <dgm:cxn modelId="{BD51BDC9-FA89-4F4F-B090-55008728D136}" type="presParOf" srcId="{57D5177F-D899-445E-A126-1A0F9A8AE4F2}" destId="{1E13DB69-60BD-4E83-8C13-C9206C24839E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D429A5-3A78-4F0D-850E-D815C48EC8D8}" type="doc">
      <dgm:prSet loTypeId="urn:microsoft.com/office/officeart/2005/8/layout/cycle5" loCatId="cycle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11C00084-5117-4D67-8EF4-FB5C51B911A0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Implementation</a:t>
          </a:r>
          <a:endParaRPr lang="en-US" dirty="0"/>
        </a:p>
      </dgm:t>
    </dgm:pt>
    <dgm:pt modelId="{FB073F9D-DD43-4A31-8B0F-B79B3F16D2F2}" type="parTrans" cxnId="{7930CD78-E2A0-41D2-BBC1-9A7A35F65DF0}">
      <dgm:prSet/>
      <dgm:spPr/>
      <dgm:t>
        <a:bodyPr/>
        <a:lstStyle/>
        <a:p>
          <a:endParaRPr lang="en-US"/>
        </a:p>
      </dgm:t>
    </dgm:pt>
    <dgm:pt modelId="{E3B172C3-192C-484B-876A-3D06324991CC}" type="sibTrans" cxnId="{7930CD78-E2A0-41D2-BBC1-9A7A35F65DF0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17365CFE-0F6B-4287-87FA-5B8274AA7AD9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Evaluation</a:t>
          </a:r>
          <a:endParaRPr lang="en-US" dirty="0"/>
        </a:p>
      </dgm:t>
    </dgm:pt>
    <dgm:pt modelId="{B0845609-01ED-489E-88D7-93F4224EADD4}" type="parTrans" cxnId="{4D78DDB6-5060-40F9-8479-31AF04880026}">
      <dgm:prSet/>
      <dgm:spPr/>
      <dgm:t>
        <a:bodyPr/>
        <a:lstStyle/>
        <a:p>
          <a:endParaRPr lang="en-US"/>
        </a:p>
      </dgm:t>
    </dgm:pt>
    <dgm:pt modelId="{26CB626B-F770-4E4E-9EEC-B80975A7EC14}" type="sibTrans" cxnId="{4D78DDB6-5060-40F9-8479-31AF04880026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54F519BB-22D0-495D-B580-B8288BBDBC14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Design</a:t>
          </a:r>
          <a:endParaRPr lang="en-US" dirty="0"/>
        </a:p>
      </dgm:t>
    </dgm:pt>
    <dgm:pt modelId="{B3627274-E3E3-4400-97B4-731E30542F0D}" type="parTrans" cxnId="{4EB87ACA-9403-4198-A89E-DEA4622DA0C5}">
      <dgm:prSet/>
      <dgm:spPr/>
      <dgm:t>
        <a:bodyPr/>
        <a:lstStyle/>
        <a:p>
          <a:endParaRPr lang="en-US"/>
        </a:p>
      </dgm:t>
    </dgm:pt>
    <dgm:pt modelId="{EA8DACA7-0B57-4F79-B3ED-426D9EBAEC1D}" type="sibTrans" cxnId="{4EB87ACA-9403-4198-A89E-DEA4622DA0C5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8ECCC259-50C8-443D-90AF-3C53A48487AB}" type="pres">
      <dgm:prSet presAssocID="{4FD429A5-3A78-4F0D-850E-D815C48EC8D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6CA4EC-334F-4CD1-B75B-9E65E2624E95}" type="pres">
      <dgm:prSet presAssocID="{11C00084-5117-4D67-8EF4-FB5C51B911A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481B71-18AD-4754-B74D-29B650389F7F}" type="pres">
      <dgm:prSet presAssocID="{11C00084-5117-4D67-8EF4-FB5C51B911A0}" presName="spNode" presStyleCnt="0"/>
      <dgm:spPr/>
      <dgm:t>
        <a:bodyPr/>
        <a:lstStyle/>
        <a:p>
          <a:endParaRPr lang="en-US"/>
        </a:p>
      </dgm:t>
    </dgm:pt>
    <dgm:pt modelId="{572CE35C-8E62-482F-A4F4-8C0861E60888}" type="pres">
      <dgm:prSet presAssocID="{E3B172C3-192C-484B-876A-3D06324991CC}" presName="sibTrans" presStyleLbl="sibTrans1D1" presStyleIdx="0" presStyleCnt="3"/>
      <dgm:spPr/>
      <dgm:t>
        <a:bodyPr/>
        <a:lstStyle/>
        <a:p>
          <a:endParaRPr lang="en-US"/>
        </a:p>
      </dgm:t>
    </dgm:pt>
    <dgm:pt modelId="{F8DB26E6-9820-4DD1-97AD-7346FDF4B9BE}" type="pres">
      <dgm:prSet presAssocID="{17365CFE-0F6B-4287-87FA-5B8274AA7AD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B203BB-92F5-492C-A46C-E435E7E07EF5}" type="pres">
      <dgm:prSet presAssocID="{17365CFE-0F6B-4287-87FA-5B8274AA7AD9}" presName="spNode" presStyleCnt="0"/>
      <dgm:spPr/>
      <dgm:t>
        <a:bodyPr/>
        <a:lstStyle/>
        <a:p>
          <a:endParaRPr lang="en-US"/>
        </a:p>
      </dgm:t>
    </dgm:pt>
    <dgm:pt modelId="{045C019D-44DA-430A-A0B3-22A7A8584AEB}" type="pres">
      <dgm:prSet presAssocID="{26CB626B-F770-4E4E-9EEC-B80975A7EC14}" presName="sibTrans" presStyleLbl="sibTrans1D1" presStyleIdx="1" presStyleCnt="3"/>
      <dgm:spPr/>
      <dgm:t>
        <a:bodyPr/>
        <a:lstStyle/>
        <a:p>
          <a:endParaRPr lang="en-US"/>
        </a:p>
      </dgm:t>
    </dgm:pt>
    <dgm:pt modelId="{0ADCBACA-8DA0-4F5E-B9C2-DB16AA5CB7A2}" type="pres">
      <dgm:prSet presAssocID="{54F519BB-22D0-495D-B580-B8288BBDBC1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67E95F-D0FA-410C-9C0C-BD3E636A7F33}" type="pres">
      <dgm:prSet presAssocID="{54F519BB-22D0-495D-B580-B8288BBDBC14}" presName="spNode" presStyleCnt="0"/>
      <dgm:spPr/>
      <dgm:t>
        <a:bodyPr/>
        <a:lstStyle/>
        <a:p>
          <a:endParaRPr lang="en-US"/>
        </a:p>
      </dgm:t>
    </dgm:pt>
    <dgm:pt modelId="{ECCD1534-1126-464B-BDFA-4DA7956F22BE}" type="pres">
      <dgm:prSet presAssocID="{EA8DACA7-0B57-4F79-B3ED-426D9EBAEC1D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DE485DFF-2C24-4AE4-BD24-7ADA066093F1}" type="presOf" srcId="{26CB626B-F770-4E4E-9EEC-B80975A7EC14}" destId="{045C019D-44DA-430A-A0B3-22A7A8584AEB}" srcOrd="0" destOrd="0" presId="urn:microsoft.com/office/officeart/2005/8/layout/cycle5"/>
    <dgm:cxn modelId="{BAF4F23D-C2A4-4628-89F7-9E645DCCF66E}" type="presOf" srcId="{E3B172C3-192C-484B-876A-3D06324991CC}" destId="{572CE35C-8E62-482F-A4F4-8C0861E60888}" srcOrd="0" destOrd="0" presId="urn:microsoft.com/office/officeart/2005/8/layout/cycle5"/>
    <dgm:cxn modelId="{4D78DDB6-5060-40F9-8479-31AF04880026}" srcId="{4FD429A5-3A78-4F0D-850E-D815C48EC8D8}" destId="{17365CFE-0F6B-4287-87FA-5B8274AA7AD9}" srcOrd="1" destOrd="0" parTransId="{B0845609-01ED-489E-88D7-93F4224EADD4}" sibTransId="{26CB626B-F770-4E4E-9EEC-B80975A7EC14}"/>
    <dgm:cxn modelId="{1AE1A1DD-33A1-4CB6-87A7-5EEC64961490}" type="presOf" srcId="{EA8DACA7-0B57-4F79-B3ED-426D9EBAEC1D}" destId="{ECCD1534-1126-464B-BDFA-4DA7956F22BE}" srcOrd="0" destOrd="0" presId="urn:microsoft.com/office/officeart/2005/8/layout/cycle5"/>
    <dgm:cxn modelId="{830FB711-06B3-480B-B5B4-82316E391208}" type="presOf" srcId="{11C00084-5117-4D67-8EF4-FB5C51B911A0}" destId="{CE6CA4EC-334F-4CD1-B75B-9E65E2624E95}" srcOrd="0" destOrd="0" presId="urn:microsoft.com/office/officeart/2005/8/layout/cycle5"/>
    <dgm:cxn modelId="{4EB87ACA-9403-4198-A89E-DEA4622DA0C5}" srcId="{4FD429A5-3A78-4F0D-850E-D815C48EC8D8}" destId="{54F519BB-22D0-495D-B580-B8288BBDBC14}" srcOrd="2" destOrd="0" parTransId="{B3627274-E3E3-4400-97B4-731E30542F0D}" sibTransId="{EA8DACA7-0B57-4F79-B3ED-426D9EBAEC1D}"/>
    <dgm:cxn modelId="{2FD08F62-C780-4E94-81D7-2C723A56E41D}" type="presOf" srcId="{4FD429A5-3A78-4F0D-850E-D815C48EC8D8}" destId="{8ECCC259-50C8-443D-90AF-3C53A48487AB}" srcOrd="0" destOrd="0" presId="urn:microsoft.com/office/officeart/2005/8/layout/cycle5"/>
    <dgm:cxn modelId="{7930CD78-E2A0-41D2-BBC1-9A7A35F65DF0}" srcId="{4FD429A5-3A78-4F0D-850E-D815C48EC8D8}" destId="{11C00084-5117-4D67-8EF4-FB5C51B911A0}" srcOrd="0" destOrd="0" parTransId="{FB073F9D-DD43-4A31-8B0F-B79B3F16D2F2}" sibTransId="{E3B172C3-192C-484B-876A-3D06324991CC}"/>
    <dgm:cxn modelId="{3CE45CD3-535E-4269-8417-5183EB175B00}" type="presOf" srcId="{54F519BB-22D0-495D-B580-B8288BBDBC14}" destId="{0ADCBACA-8DA0-4F5E-B9C2-DB16AA5CB7A2}" srcOrd="0" destOrd="0" presId="urn:microsoft.com/office/officeart/2005/8/layout/cycle5"/>
    <dgm:cxn modelId="{57014E5F-DC67-4678-93A8-C6063DFD3C2C}" type="presOf" srcId="{17365CFE-0F6B-4287-87FA-5B8274AA7AD9}" destId="{F8DB26E6-9820-4DD1-97AD-7346FDF4B9BE}" srcOrd="0" destOrd="0" presId="urn:microsoft.com/office/officeart/2005/8/layout/cycle5"/>
    <dgm:cxn modelId="{2CCD48E5-E97E-40AC-9DBF-122B3C712A0B}" type="presParOf" srcId="{8ECCC259-50C8-443D-90AF-3C53A48487AB}" destId="{CE6CA4EC-334F-4CD1-B75B-9E65E2624E95}" srcOrd="0" destOrd="0" presId="urn:microsoft.com/office/officeart/2005/8/layout/cycle5"/>
    <dgm:cxn modelId="{70F068FA-4023-4E34-B9B5-D17AF4144A92}" type="presParOf" srcId="{8ECCC259-50C8-443D-90AF-3C53A48487AB}" destId="{92481B71-18AD-4754-B74D-29B650389F7F}" srcOrd="1" destOrd="0" presId="urn:microsoft.com/office/officeart/2005/8/layout/cycle5"/>
    <dgm:cxn modelId="{9FB9DE42-5209-4417-982B-466802FAAFCE}" type="presParOf" srcId="{8ECCC259-50C8-443D-90AF-3C53A48487AB}" destId="{572CE35C-8E62-482F-A4F4-8C0861E60888}" srcOrd="2" destOrd="0" presId="urn:microsoft.com/office/officeart/2005/8/layout/cycle5"/>
    <dgm:cxn modelId="{24F8BD3C-606B-4FD9-9B3A-B3097CEFF37D}" type="presParOf" srcId="{8ECCC259-50C8-443D-90AF-3C53A48487AB}" destId="{F8DB26E6-9820-4DD1-97AD-7346FDF4B9BE}" srcOrd="3" destOrd="0" presId="urn:microsoft.com/office/officeart/2005/8/layout/cycle5"/>
    <dgm:cxn modelId="{2D37F646-3FDA-4DA7-8800-35B644314F74}" type="presParOf" srcId="{8ECCC259-50C8-443D-90AF-3C53A48487AB}" destId="{F2B203BB-92F5-492C-A46C-E435E7E07EF5}" srcOrd="4" destOrd="0" presId="urn:microsoft.com/office/officeart/2005/8/layout/cycle5"/>
    <dgm:cxn modelId="{2016E387-5973-4948-9663-19A12A7E9F63}" type="presParOf" srcId="{8ECCC259-50C8-443D-90AF-3C53A48487AB}" destId="{045C019D-44DA-430A-A0B3-22A7A8584AEB}" srcOrd="5" destOrd="0" presId="urn:microsoft.com/office/officeart/2005/8/layout/cycle5"/>
    <dgm:cxn modelId="{1AF9507F-81E2-4591-B4BA-6E742D319CD1}" type="presParOf" srcId="{8ECCC259-50C8-443D-90AF-3C53A48487AB}" destId="{0ADCBACA-8DA0-4F5E-B9C2-DB16AA5CB7A2}" srcOrd="6" destOrd="0" presId="urn:microsoft.com/office/officeart/2005/8/layout/cycle5"/>
    <dgm:cxn modelId="{A7E18ACB-774A-48F0-9B3E-4202FD5EA075}" type="presParOf" srcId="{8ECCC259-50C8-443D-90AF-3C53A48487AB}" destId="{8867E95F-D0FA-410C-9C0C-BD3E636A7F33}" srcOrd="7" destOrd="0" presId="urn:microsoft.com/office/officeart/2005/8/layout/cycle5"/>
    <dgm:cxn modelId="{D9D1A5EA-7220-41F1-8398-2FFC4E4DB2DC}" type="presParOf" srcId="{8ECCC259-50C8-443D-90AF-3C53A48487AB}" destId="{ECCD1534-1126-464B-BDFA-4DA7956F22BE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AEE7C8-F812-4DC7-854E-A19690BFE2EA}">
      <dsp:nvSpPr>
        <dsp:cNvPr id="0" name=""/>
        <dsp:cNvSpPr/>
      </dsp:nvSpPr>
      <dsp:spPr>
        <a:xfrm>
          <a:off x="2984503" y="2285991"/>
          <a:ext cx="1416825" cy="854235"/>
        </a:xfrm>
        <a:prstGeom prst="ellipse">
          <a:avLst/>
        </a:prstGeom>
        <a:gradFill rotWithShape="1">
          <a:gsLst>
            <a:gs pos="0">
              <a:schemeClr val="accent3">
                <a:tint val="35000"/>
                <a:satMod val="253000"/>
              </a:schemeClr>
            </a:gs>
            <a:gs pos="50000">
              <a:schemeClr val="accent3">
                <a:tint val="42000"/>
                <a:satMod val="255000"/>
              </a:schemeClr>
            </a:gs>
            <a:gs pos="97000">
              <a:schemeClr val="accent3">
                <a:tint val="53000"/>
                <a:satMod val="260000"/>
              </a:schemeClr>
            </a:gs>
            <a:gs pos="100000">
              <a:schemeClr val="accent3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Framework</a:t>
          </a:r>
          <a:endParaRPr lang="en-US" sz="1200" kern="1200" dirty="0"/>
        </a:p>
      </dsp:txBody>
      <dsp:txXfrm>
        <a:off x="2984503" y="2285991"/>
        <a:ext cx="1416825" cy="854235"/>
      </dsp:txXfrm>
    </dsp:sp>
    <dsp:sp modelId="{04C5AB76-6A94-41F2-A45F-287E419B3BAC}">
      <dsp:nvSpPr>
        <dsp:cNvPr id="0" name=""/>
        <dsp:cNvSpPr/>
      </dsp:nvSpPr>
      <dsp:spPr>
        <a:xfrm rot="5489320">
          <a:off x="3404880" y="1651637"/>
          <a:ext cx="625329" cy="526016"/>
        </a:xfrm>
        <a:prstGeom prst="leftRightArrow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5489320">
        <a:off x="3404880" y="1651637"/>
        <a:ext cx="625329" cy="526016"/>
      </dsp:txXfrm>
    </dsp:sp>
    <dsp:sp modelId="{B9052E4F-0FAF-42D6-A6D2-BE91AE267F10}">
      <dsp:nvSpPr>
        <dsp:cNvPr id="0" name=""/>
        <dsp:cNvSpPr/>
      </dsp:nvSpPr>
      <dsp:spPr>
        <a:xfrm>
          <a:off x="2527294" y="7"/>
          <a:ext cx="2432052" cy="1547107"/>
        </a:xfrm>
        <a:prstGeom prst="ellipse">
          <a:avLst/>
        </a:prstGeom>
        <a:gradFill rotWithShape="1">
          <a:gsLst>
            <a:gs pos="0">
              <a:schemeClr val="accent1">
                <a:tint val="35000"/>
                <a:satMod val="253000"/>
              </a:schemeClr>
            </a:gs>
            <a:gs pos="50000">
              <a:schemeClr val="accent1">
                <a:tint val="42000"/>
                <a:satMod val="255000"/>
              </a:schemeClr>
            </a:gs>
            <a:gs pos="97000">
              <a:schemeClr val="accent1">
                <a:tint val="53000"/>
                <a:satMod val="260000"/>
              </a:schemeClr>
            </a:gs>
            <a:gs pos="100000">
              <a:schemeClr val="accent1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1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Audio-Video</a:t>
          </a:r>
          <a:endParaRPr lang="en-US" sz="2400" kern="1200" dirty="0"/>
        </a:p>
      </dsp:txBody>
      <dsp:txXfrm>
        <a:off x="2527294" y="7"/>
        <a:ext cx="2432052" cy="1547107"/>
      </dsp:txXfrm>
    </dsp:sp>
    <dsp:sp modelId="{2E084A16-71CA-4C2E-8E35-F5E2E116B64E}">
      <dsp:nvSpPr>
        <dsp:cNvPr id="0" name=""/>
        <dsp:cNvSpPr/>
      </dsp:nvSpPr>
      <dsp:spPr>
        <a:xfrm rot="13120979">
          <a:off x="4111066" y="2973102"/>
          <a:ext cx="684313" cy="526016"/>
        </a:xfrm>
        <a:prstGeom prst="leftRightArrow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3120979">
        <a:off x="4111066" y="2973102"/>
        <a:ext cx="684313" cy="526016"/>
      </dsp:txXfrm>
    </dsp:sp>
    <dsp:sp modelId="{B782F59C-02D5-4947-8B91-DF4C15A5ED75}">
      <dsp:nvSpPr>
        <dsp:cNvPr id="0" name=""/>
        <dsp:cNvSpPr/>
      </dsp:nvSpPr>
      <dsp:spPr>
        <a:xfrm>
          <a:off x="4353899" y="3250995"/>
          <a:ext cx="2491012" cy="1547107"/>
        </a:xfrm>
        <a:prstGeom prst="ellipse">
          <a:avLst/>
        </a:prstGeom>
        <a:gradFill rotWithShape="1">
          <a:gsLst>
            <a:gs pos="0">
              <a:schemeClr val="dk1">
                <a:tint val="35000"/>
                <a:satMod val="253000"/>
              </a:schemeClr>
            </a:gs>
            <a:gs pos="50000">
              <a:schemeClr val="dk1">
                <a:tint val="42000"/>
                <a:satMod val="255000"/>
              </a:schemeClr>
            </a:gs>
            <a:gs pos="97000">
              <a:schemeClr val="dk1">
                <a:tint val="53000"/>
                <a:satMod val="260000"/>
              </a:schemeClr>
            </a:gs>
            <a:gs pos="100000">
              <a:schemeClr val="dk1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dk1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Chat &amp; Presentation</a:t>
          </a:r>
          <a:endParaRPr lang="en-US" sz="2400" kern="1200" dirty="0"/>
        </a:p>
      </dsp:txBody>
      <dsp:txXfrm>
        <a:off x="4353899" y="3250995"/>
        <a:ext cx="2491012" cy="1547107"/>
      </dsp:txXfrm>
    </dsp:sp>
    <dsp:sp modelId="{2DB3F875-402E-47B3-AA86-DB023EC7572F}">
      <dsp:nvSpPr>
        <dsp:cNvPr id="0" name=""/>
        <dsp:cNvSpPr/>
      </dsp:nvSpPr>
      <dsp:spPr>
        <a:xfrm rot="19078113">
          <a:off x="2628620" y="2976610"/>
          <a:ext cx="647507" cy="526016"/>
        </a:xfrm>
        <a:prstGeom prst="leftRightArrow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9078113">
        <a:off x="2628620" y="2976610"/>
        <a:ext cx="647507" cy="526016"/>
      </dsp:txXfrm>
    </dsp:sp>
    <dsp:sp modelId="{1E13DB69-60BD-4E83-8C13-C9206C24839E}">
      <dsp:nvSpPr>
        <dsp:cNvPr id="0" name=""/>
        <dsp:cNvSpPr/>
      </dsp:nvSpPr>
      <dsp:spPr>
        <a:xfrm>
          <a:off x="654438" y="3250995"/>
          <a:ext cx="2387851" cy="1547107"/>
        </a:xfrm>
        <a:prstGeom prst="ellipse">
          <a:avLst/>
        </a:prstGeom>
        <a:gradFill rotWithShape="1">
          <a:gsLst>
            <a:gs pos="0">
              <a:schemeClr val="accent3">
                <a:tint val="35000"/>
                <a:satMod val="253000"/>
              </a:schemeClr>
            </a:gs>
            <a:gs pos="50000">
              <a:schemeClr val="accent3">
                <a:tint val="42000"/>
                <a:satMod val="255000"/>
              </a:schemeClr>
            </a:gs>
            <a:gs pos="97000">
              <a:schemeClr val="accent3">
                <a:tint val="53000"/>
                <a:satMod val="260000"/>
              </a:schemeClr>
            </a:gs>
            <a:gs pos="100000">
              <a:schemeClr val="accent3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Floor control &amp; Attendee list</a:t>
          </a:r>
          <a:endParaRPr lang="en-US" sz="2400" kern="1200" dirty="0"/>
        </a:p>
      </dsp:txBody>
      <dsp:txXfrm>
        <a:off x="654438" y="3250995"/>
        <a:ext cx="2387851" cy="154710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6CA4EC-334F-4CD1-B75B-9E65E2624E95}">
      <dsp:nvSpPr>
        <dsp:cNvPr id="0" name=""/>
        <dsp:cNvSpPr/>
      </dsp:nvSpPr>
      <dsp:spPr>
        <a:xfrm>
          <a:off x="2116335" y="1372"/>
          <a:ext cx="1863328" cy="1211163"/>
        </a:xfrm>
        <a:prstGeom prst="roundRect">
          <a:avLst/>
        </a:prstGeom>
        <a:gradFill rotWithShape="1">
          <a:gsLst>
            <a:gs pos="0">
              <a:schemeClr val="accent2">
                <a:tint val="35000"/>
                <a:satMod val="253000"/>
              </a:schemeClr>
            </a:gs>
            <a:gs pos="50000">
              <a:schemeClr val="accent2">
                <a:tint val="42000"/>
                <a:satMod val="255000"/>
              </a:schemeClr>
            </a:gs>
            <a:gs pos="97000">
              <a:schemeClr val="accent2">
                <a:tint val="53000"/>
                <a:satMod val="260000"/>
              </a:schemeClr>
            </a:gs>
            <a:gs pos="100000">
              <a:schemeClr val="accent2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Implementation</a:t>
          </a:r>
          <a:endParaRPr lang="en-US" sz="1900" kern="1200" dirty="0"/>
        </a:p>
      </dsp:txBody>
      <dsp:txXfrm>
        <a:off x="2116335" y="1372"/>
        <a:ext cx="1863328" cy="1211163"/>
      </dsp:txXfrm>
    </dsp:sp>
    <dsp:sp modelId="{572CE35C-8E62-482F-A4F4-8C0861E60888}">
      <dsp:nvSpPr>
        <dsp:cNvPr id="0" name=""/>
        <dsp:cNvSpPr/>
      </dsp:nvSpPr>
      <dsp:spPr>
        <a:xfrm>
          <a:off x="1431963" y="606954"/>
          <a:ext cx="3232073" cy="3232073"/>
        </a:xfrm>
        <a:custGeom>
          <a:avLst/>
          <a:gdLst/>
          <a:ahLst/>
          <a:cxnLst/>
          <a:rect l="0" t="0" r="0" b="0"/>
          <a:pathLst>
            <a:path>
              <a:moveTo>
                <a:pt x="2798080" y="514062"/>
              </a:moveTo>
              <a:arcTo wR="1616036" hR="1616036" stAng="19020466" swAng="2303174"/>
            </a:path>
          </a:pathLst>
        </a:custGeom>
        <a:noFill/>
        <a:ln w="25400" cap="flat" cmpd="sng" algn="ctr">
          <a:solidFill>
            <a:schemeClr val="accent5"/>
          </a:solidFill>
          <a:prstDash val="solid"/>
          <a:tailEnd type="arrow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5">
              <a:shade val="80000"/>
            </a:schemeClr>
          </a:contourClr>
        </a:sp3d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</dsp:sp>
    <dsp:sp modelId="{F8DB26E6-9820-4DD1-97AD-7346FDF4B9BE}">
      <dsp:nvSpPr>
        <dsp:cNvPr id="0" name=""/>
        <dsp:cNvSpPr/>
      </dsp:nvSpPr>
      <dsp:spPr>
        <a:xfrm>
          <a:off x="3515864" y="2425427"/>
          <a:ext cx="1863328" cy="1211163"/>
        </a:xfrm>
        <a:prstGeom prst="roundRect">
          <a:avLst/>
        </a:prstGeom>
        <a:gradFill rotWithShape="1">
          <a:gsLst>
            <a:gs pos="0">
              <a:schemeClr val="accent2">
                <a:tint val="35000"/>
                <a:satMod val="253000"/>
              </a:schemeClr>
            </a:gs>
            <a:gs pos="50000">
              <a:schemeClr val="accent2">
                <a:tint val="42000"/>
                <a:satMod val="255000"/>
              </a:schemeClr>
            </a:gs>
            <a:gs pos="97000">
              <a:schemeClr val="accent2">
                <a:tint val="53000"/>
                <a:satMod val="260000"/>
              </a:schemeClr>
            </a:gs>
            <a:gs pos="100000">
              <a:schemeClr val="accent2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Evaluation</a:t>
          </a:r>
          <a:endParaRPr lang="en-US" sz="1900" kern="1200" dirty="0"/>
        </a:p>
      </dsp:txBody>
      <dsp:txXfrm>
        <a:off x="3515864" y="2425427"/>
        <a:ext cx="1863328" cy="1211163"/>
      </dsp:txXfrm>
    </dsp:sp>
    <dsp:sp modelId="{045C019D-44DA-430A-A0B3-22A7A8584AEB}">
      <dsp:nvSpPr>
        <dsp:cNvPr id="0" name=""/>
        <dsp:cNvSpPr/>
      </dsp:nvSpPr>
      <dsp:spPr>
        <a:xfrm>
          <a:off x="1431963" y="606954"/>
          <a:ext cx="3232073" cy="3232073"/>
        </a:xfrm>
        <a:custGeom>
          <a:avLst/>
          <a:gdLst/>
          <a:ahLst/>
          <a:cxnLst/>
          <a:rect l="0" t="0" r="0" b="0"/>
          <a:pathLst>
            <a:path>
              <a:moveTo>
                <a:pt x="2112207" y="3154018"/>
              </a:moveTo>
              <a:arcTo wR="1616036" hR="1616036" stAng="4327182" swAng="2145637"/>
            </a:path>
          </a:pathLst>
        </a:custGeom>
        <a:noFill/>
        <a:ln w="25400" cap="flat" cmpd="sng" algn="ctr">
          <a:solidFill>
            <a:schemeClr val="accent5"/>
          </a:solidFill>
          <a:prstDash val="solid"/>
          <a:tailEnd type="arrow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5">
              <a:shade val="80000"/>
            </a:schemeClr>
          </a:contourClr>
        </a:sp3d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</dsp:sp>
    <dsp:sp modelId="{0ADCBACA-8DA0-4F5E-B9C2-DB16AA5CB7A2}">
      <dsp:nvSpPr>
        <dsp:cNvPr id="0" name=""/>
        <dsp:cNvSpPr/>
      </dsp:nvSpPr>
      <dsp:spPr>
        <a:xfrm>
          <a:off x="716807" y="2425427"/>
          <a:ext cx="1863328" cy="1211163"/>
        </a:xfrm>
        <a:prstGeom prst="roundRect">
          <a:avLst/>
        </a:prstGeom>
        <a:gradFill rotWithShape="1">
          <a:gsLst>
            <a:gs pos="0">
              <a:schemeClr val="accent2">
                <a:tint val="35000"/>
                <a:satMod val="253000"/>
              </a:schemeClr>
            </a:gs>
            <a:gs pos="50000">
              <a:schemeClr val="accent2">
                <a:tint val="42000"/>
                <a:satMod val="255000"/>
              </a:schemeClr>
            </a:gs>
            <a:gs pos="97000">
              <a:schemeClr val="accent2">
                <a:tint val="53000"/>
                <a:satMod val="260000"/>
              </a:schemeClr>
            </a:gs>
            <a:gs pos="100000">
              <a:schemeClr val="accent2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Design</a:t>
          </a:r>
          <a:endParaRPr lang="en-US" sz="1900" kern="1200" dirty="0"/>
        </a:p>
      </dsp:txBody>
      <dsp:txXfrm>
        <a:off x="716807" y="2425427"/>
        <a:ext cx="1863328" cy="1211163"/>
      </dsp:txXfrm>
    </dsp:sp>
    <dsp:sp modelId="{ECCD1534-1126-464B-BDFA-4DA7956F22BE}">
      <dsp:nvSpPr>
        <dsp:cNvPr id="0" name=""/>
        <dsp:cNvSpPr/>
      </dsp:nvSpPr>
      <dsp:spPr>
        <a:xfrm>
          <a:off x="1431963" y="606954"/>
          <a:ext cx="3232073" cy="3232073"/>
        </a:xfrm>
        <a:custGeom>
          <a:avLst/>
          <a:gdLst/>
          <a:ahLst/>
          <a:cxnLst/>
          <a:rect l="0" t="0" r="0" b="0"/>
          <a:pathLst>
            <a:path>
              <a:moveTo>
                <a:pt x="5219" y="1486263"/>
              </a:moveTo>
              <a:arcTo wR="1616036" hR="1616036" stAng="11076360" swAng="2303174"/>
            </a:path>
          </a:pathLst>
        </a:custGeom>
        <a:noFill/>
        <a:ln w="25400" cap="flat" cmpd="sng" algn="ctr">
          <a:solidFill>
            <a:schemeClr val="accent5"/>
          </a:solidFill>
          <a:prstDash val="solid"/>
          <a:tailEnd type="arrow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5">
              <a:shade val="80000"/>
            </a:schemeClr>
          </a:contourClr>
        </a:sp3d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E6FE8-01BD-4CBB-99A5-A639BC66252F}" type="datetimeFigureOut">
              <a:rPr lang="en-US" smtClean="0"/>
              <a:pPr/>
              <a:t>5/25/2011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5BD31-B40B-42D2-9592-F3EF4BB38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5C1A9-A392-4A5E-8942-575DF79F958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5C1A9-A392-4A5E-8942-575DF79F958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5C1A9-A392-4A5E-8942-575DF79F958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5C1A9-A392-4A5E-8942-575DF79F958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099F2-F745-406E-A634-EFB905903D4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099F2-F745-406E-A634-EFB905903D4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099F2-F745-406E-A634-EFB905903D4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099F2-F745-406E-A634-EFB905903D4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5C1A9-A392-4A5E-8942-575DF79F9584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5C1A9-A392-4A5E-8942-575DF79F9584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5C1A9-A392-4A5E-8942-575DF79F9584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5BD31-B40B-42D2-9592-F3EF4BB3827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C3E58E-3B05-46B0-9D0E-74D175CCD9DC}" type="datetimeFigureOut">
              <a:rPr lang="en-US" smtClean="0"/>
              <a:pPr/>
              <a:t>5/25/2011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6B0824-8F4F-40F5-ADCD-32D97A5504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C3E58E-3B05-46B0-9D0E-74D175CCD9DC}" type="datetimeFigureOut">
              <a:rPr lang="en-US" smtClean="0"/>
              <a:pPr/>
              <a:t>5/25/2011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6B0824-8F4F-40F5-ADCD-32D97A550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C3E58E-3B05-46B0-9D0E-74D175CCD9DC}" type="datetimeFigureOut">
              <a:rPr lang="en-US" smtClean="0"/>
              <a:pPr/>
              <a:t>5/25/2011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6B0824-8F4F-40F5-ADCD-32D97A5504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C3E58E-3B05-46B0-9D0E-74D175CCD9DC}" type="datetimeFigureOut">
              <a:rPr lang="en-US" smtClean="0"/>
              <a:pPr/>
              <a:t>5/25/2011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6B0824-8F4F-40F5-ADCD-32D97A550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C3E58E-3B05-46B0-9D0E-74D175CCD9DC}" type="datetimeFigureOut">
              <a:rPr lang="en-US" smtClean="0"/>
              <a:pPr/>
              <a:t>5/25/2011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6B0824-8F4F-40F5-ADCD-32D97A550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C3E58E-3B05-46B0-9D0E-74D175CCD9DC}" type="datetimeFigureOut">
              <a:rPr lang="en-US" smtClean="0"/>
              <a:pPr/>
              <a:t>5/25/2011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6B0824-8F4F-40F5-ADCD-32D97A550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C3E58E-3B05-46B0-9D0E-74D175CCD9DC}" type="datetimeFigureOut">
              <a:rPr lang="en-US" smtClean="0"/>
              <a:pPr/>
              <a:t>5/25/2011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6B0824-8F4F-40F5-ADCD-32D97A5504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C3E58E-3B05-46B0-9D0E-74D175CCD9DC}" type="datetimeFigureOut">
              <a:rPr lang="en-US" smtClean="0"/>
              <a:pPr/>
              <a:t>5/25/2011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6B0824-8F4F-40F5-ADCD-32D97A550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C3E58E-3B05-46B0-9D0E-74D175CCD9DC}" type="datetimeFigureOut">
              <a:rPr lang="en-US" smtClean="0"/>
              <a:pPr/>
              <a:t>5/25/2011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6B0824-8F4F-40F5-ADCD-32D97A5504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C3E58E-3B05-46B0-9D0E-74D175CCD9DC}" type="datetimeFigureOut">
              <a:rPr lang="en-US" smtClean="0"/>
              <a:pPr/>
              <a:t>5/25/2011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6B0824-8F4F-40F5-ADCD-32D97A550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C3E58E-3B05-46B0-9D0E-74D175CCD9DC}" type="datetimeFigureOut">
              <a:rPr lang="en-US" smtClean="0"/>
              <a:pPr/>
              <a:t>5/25/2011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6B0824-8F4F-40F5-ADCD-32D97A550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CC3E58E-3B05-46B0-9D0E-74D175CCD9DC}" type="datetimeFigureOut">
              <a:rPr lang="en-US" smtClean="0"/>
              <a:pPr/>
              <a:t>5/25/2011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66B0824-8F4F-40F5-ADCD-32D97A5504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 Internet meeting tool designed for low bandwidth and unstable network conditions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by</a:t>
            </a:r>
          </a:p>
          <a:p>
            <a:r>
              <a:rPr lang="en-US" dirty="0" smtClean="0"/>
              <a:t>Flora </a:t>
            </a:r>
            <a:r>
              <a:rPr lang="en-US" dirty="0" err="1" smtClean="0"/>
              <a:t>Kundaeli</a:t>
            </a:r>
            <a:endParaRPr lang="en-US" dirty="0" smtClean="0"/>
          </a:p>
          <a:p>
            <a:r>
              <a:rPr lang="en-US" dirty="0" err="1" smtClean="0"/>
              <a:t>Tresor</a:t>
            </a:r>
            <a:r>
              <a:rPr lang="en-US" dirty="0" smtClean="0"/>
              <a:t> </a:t>
            </a:r>
            <a:r>
              <a:rPr lang="en-US" dirty="0" err="1" smtClean="0"/>
              <a:t>Mvumbi</a:t>
            </a:r>
            <a:endParaRPr lang="en-US" dirty="0" smtClean="0"/>
          </a:p>
          <a:p>
            <a:r>
              <a:rPr lang="en-US" dirty="0" err="1" smtClean="0"/>
              <a:t>Zafika</a:t>
            </a:r>
            <a:r>
              <a:rPr lang="en-US" dirty="0" smtClean="0"/>
              <a:t> </a:t>
            </a:r>
            <a:r>
              <a:rPr lang="en-US" dirty="0" err="1" smtClean="0"/>
              <a:t>Manzi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Supervised by Hussein </a:t>
            </a:r>
            <a:r>
              <a:rPr lang="en-US" dirty="0" err="1" smtClean="0"/>
              <a:t>Suleman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 statement</a:t>
            </a:r>
          </a:p>
          <a:p>
            <a:r>
              <a:rPr lang="en-US" dirty="0" smtClean="0"/>
              <a:t>General solution </a:t>
            </a:r>
          </a:p>
          <a:p>
            <a:r>
              <a:rPr lang="en-US" dirty="0" smtClean="0"/>
              <a:t>Strategy</a:t>
            </a:r>
          </a:p>
          <a:p>
            <a:r>
              <a:rPr lang="en-US" dirty="0" smtClean="0"/>
              <a:t>Work allocation</a:t>
            </a:r>
          </a:p>
          <a:p>
            <a:r>
              <a:rPr lang="en-US" dirty="0" smtClean="0"/>
              <a:t>Audio-video conferencing</a:t>
            </a:r>
          </a:p>
          <a:p>
            <a:r>
              <a:rPr lang="en-US" dirty="0" smtClean="0"/>
              <a:t>Presentation and chat</a:t>
            </a:r>
          </a:p>
          <a:p>
            <a:r>
              <a:rPr lang="en-US" dirty="0" smtClean="0"/>
              <a:t>Floor </a:t>
            </a:r>
            <a:r>
              <a:rPr lang="en-US" dirty="0" smtClean="0"/>
              <a:t>control and attendee list</a:t>
            </a:r>
          </a:p>
          <a:p>
            <a:r>
              <a:rPr lang="en-US" dirty="0" smtClean="0"/>
              <a:t>Conclusion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447800"/>
            <a:ext cx="749808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Current Internet meeting solutions </a:t>
            </a:r>
          </a:p>
          <a:p>
            <a:pPr lvl="1"/>
            <a:r>
              <a:rPr lang="en-US" dirty="0" smtClean="0"/>
              <a:t>unreliable with low bandwidth</a:t>
            </a:r>
          </a:p>
          <a:p>
            <a:pPr lvl="1"/>
            <a:r>
              <a:rPr lang="en-US" dirty="0" smtClean="0"/>
              <a:t>affects end user experience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Most developing countries </a:t>
            </a:r>
          </a:p>
          <a:p>
            <a:pPr lvl="1"/>
            <a:r>
              <a:rPr lang="en-US" dirty="0" smtClean="0"/>
              <a:t>operate with low bandwidth </a:t>
            </a:r>
          </a:p>
          <a:p>
            <a:pPr lvl="1"/>
            <a:r>
              <a:rPr lang="en-US" dirty="0" smtClean="0"/>
              <a:t>unstable network connections</a:t>
            </a:r>
          </a:p>
          <a:p>
            <a:pPr lvl="1"/>
            <a:r>
              <a:rPr lang="en-US" dirty="0" smtClean="0"/>
              <a:t>unable to use these solutions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	</a:t>
            </a:r>
            <a:r>
              <a:rPr lang="en-US" dirty="0" smtClean="0"/>
              <a:t>Design and implement a meeting solution</a:t>
            </a:r>
          </a:p>
          <a:p>
            <a:pPr lvl="1"/>
            <a:r>
              <a:rPr lang="en-US" dirty="0" smtClean="0"/>
              <a:t>works reliably with constraining Internet conditions</a:t>
            </a:r>
          </a:p>
          <a:p>
            <a:pPr lvl="1"/>
            <a:r>
              <a:rPr lang="en-US" dirty="0" smtClean="0"/>
              <a:t>delivers acceptable user experience</a:t>
            </a:r>
          </a:p>
          <a:p>
            <a:pPr lvl="1"/>
            <a:r>
              <a:rPr lang="en-US" dirty="0" smtClean="0"/>
              <a:t>graceful degradation of audio-video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initially assume poor Internet conditions</a:t>
            </a:r>
          </a:p>
          <a:p>
            <a:r>
              <a:rPr lang="en-US" dirty="0" smtClean="0"/>
              <a:t>prioritize audio over video</a:t>
            </a:r>
          </a:p>
          <a:p>
            <a:r>
              <a:rPr lang="en-US" dirty="0" smtClean="0"/>
              <a:t>low video frame rate</a:t>
            </a:r>
          </a:p>
          <a:p>
            <a:r>
              <a:rPr lang="en-US" dirty="0" smtClean="0"/>
              <a:t>pre-load all the static data</a:t>
            </a:r>
          </a:p>
          <a:p>
            <a:r>
              <a:rPr lang="en-US" dirty="0" err="1" smtClean="0"/>
              <a:t>Walkie</a:t>
            </a:r>
            <a:r>
              <a:rPr lang="en-US" dirty="0" smtClean="0"/>
              <a:t>-Talkie approach</a:t>
            </a:r>
          </a:p>
          <a:p>
            <a:r>
              <a:rPr lang="en-US" dirty="0" smtClean="0"/>
              <a:t>chat feature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allocation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764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143000" y="3886200"/>
            <a:ext cx="1066800" cy="381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143000" y="2819400"/>
            <a:ext cx="1066800" cy="381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143000" y="3352800"/>
            <a:ext cx="1066800" cy="381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362200" y="3886200"/>
            <a:ext cx="1959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Flora </a:t>
            </a:r>
            <a:r>
              <a:rPr lang="en-US" sz="2400" dirty="0" err="1" smtClean="0"/>
              <a:t>Kundaeli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2819400"/>
            <a:ext cx="2073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Tresor</a:t>
            </a:r>
            <a:r>
              <a:rPr lang="en-US" sz="2400" dirty="0" smtClean="0"/>
              <a:t> </a:t>
            </a:r>
            <a:r>
              <a:rPr lang="en-US" sz="2400" dirty="0" err="1" smtClean="0"/>
              <a:t>Mvumbi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362200" y="3352800"/>
            <a:ext cx="1753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Zafika</a:t>
            </a:r>
            <a:r>
              <a:rPr lang="en-US" sz="2400" dirty="0" smtClean="0"/>
              <a:t> </a:t>
            </a:r>
            <a:r>
              <a:rPr lang="en-US" sz="2400" dirty="0" err="1" smtClean="0"/>
              <a:t>Manzi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approach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1981200" y="16002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4"/>
          <p:cNvSpPr txBox="1"/>
          <p:nvPr/>
        </p:nvSpPr>
        <p:spPr>
          <a:xfrm>
            <a:off x="4648200" y="3251200"/>
            <a:ext cx="8258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/>
              <a:t>X 3</a:t>
            </a:r>
            <a:endParaRPr lang="en-US" sz="40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752600" y="46228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391400" y="46228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AUDIO-VIDEO CONFERENCING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Tresor</a:t>
            </a:r>
            <a:r>
              <a:rPr lang="en-US" dirty="0" smtClean="0"/>
              <a:t> </a:t>
            </a:r>
            <a:r>
              <a:rPr lang="en-US" dirty="0" err="1" smtClean="0"/>
              <a:t>Mvumbi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unstable connection and low bandwidth</a:t>
            </a:r>
          </a:p>
          <a:p>
            <a:pPr lvl="1"/>
            <a:r>
              <a:rPr lang="en-US" dirty="0" smtClean="0"/>
              <a:t>audio: hardly audible (distortion, echo, etc.)</a:t>
            </a:r>
          </a:p>
          <a:p>
            <a:pPr lvl="1"/>
            <a:r>
              <a:rPr lang="en-US" dirty="0" smtClean="0"/>
              <a:t>video: freezing and poor image quality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</a:t>
            </a:r>
            <a:r>
              <a:rPr lang="en-US" dirty="0" smtClean="0"/>
              <a:t>question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assumed constraining networking conditions, </a:t>
            </a:r>
            <a:r>
              <a:rPr lang="en-US" dirty="0" smtClean="0"/>
              <a:t>is it possible to provide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/>
              <a:t>usable </a:t>
            </a:r>
            <a:r>
              <a:rPr lang="en-US" dirty="0" smtClean="0"/>
              <a:t>audio conferencing tool?</a:t>
            </a:r>
          </a:p>
          <a:p>
            <a:pPr lvl="1"/>
            <a:r>
              <a:rPr lang="en-US" dirty="0" smtClean="0"/>
              <a:t>a usable </a:t>
            </a:r>
            <a:r>
              <a:rPr lang="en-US" dirty="0" smtClean="0"/>
              <a:t>video conferencing </a:t>
            </a:r>
            <a:r>
              <a:rPr lang="en-US" dirty="0" smtClean="0"/>
              <a:t>tool?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affect higher priority to audio stream (video bandwidth need = 10 x audio)</a:t>
            </a:r>
          </a:p>
          <a:p>
            <a:r>
              <a:rPr lang="en-US" dirty="0" smtClean="0"/>
              <a:t>very low video frame rate </a:t>
            </a:r>
          </a:p>
          <a:p>
            <a:r>
              <a:rPr lang="en-US" dirty="0" smtClean="0"/>
              <a:t>audio buffering</a:t>
            </a:r>
          </a:p>
          <a:p>
            <a:r>
              <a:rPr lang="en-US" dirty="0" smtClean="0"/>
              <a:t>audio compression (e.g. MP3)</a:t>
            </a:r>
          </a:p>
          <a:p>
            <a:r>
              <a:rPr lang="en-US" dirty="0" smtClean="0"/>
              <a:t>video compression (e.g. MPEG)</a:t>
            </a:r>
          </a:p>
          <a:p>
            <a:r>
              <a:rPr lang="en-US" dirty="0" smtClean="0"/>
              <a:t>network/transport protocol: IP/UDP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Walkie</a:t>
            </a:r>
            <a:r>
              <a:rPr lang="en-US" dirty="0" smtClean="0"/>
              <a:t>-Talkie </a:t>
            </a:r>
            <a:r>
              <a:rPr lang="en-US" dirty="0" smtClean="0"/>
              <a:t>approach</a:t>
            </a:r>
            <a:endParaRPr lang="en-US" dirty="0"/>
          </a:p>
        </p:txBody>
      </p:sp>
      <p:pic>
        <p:nvPicPr>
          <p:cNvPr id="6" name="Picture 5" descr="128px-User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2800" y="1371600"/>
            <a:ext cx="990600" cy="990600"/>
          </a:xfrm>
          <a:prstGeom prst="rect">
            <a:avLst/>
          </a:prstGeom>
        </p:spPr>
      </p:pic>
      <p:pic>
        <p:nvPicPr>
          <p:cNvPr id="8" name="Picture 7" descr="128px-User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96200" y="2743200"/>
            <a:ext cx="990600" cy="990600"/>
          </a:xfrm>
          <a:prstGeom prst="rect">
            <a:avLst/>
          </a:prstGeom>
        </p:spPr>
      </p:pic>
      <p:pic>
        <p:nvPicPr>
          <p:cNvPr id="9" name="Picture 8" descr="128px-User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2800" y="4343400"/>
            <a:ext cx="990600" cy="990600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endCxn id="5" idx="1"/>
          </p:cNvCxnSpPr>
          <p:nvPr/>
        </p:nvCxnSpPr>
        <p:spPr>
          <a:xfrm flipV="1">
            <a:off x="2362200" y="3446780"/>
            <a:ext cx="1295400" cy="74422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562600" y="2057400"/>
            <a:ext cx="1600200" cy="112522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562600" y="3200400"/>
            <a:ext cx="2133600" cy="15240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562600" y="3200400"/>
            <a:ext cx="1752600" cy="144780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053067" y="3616069"/>
            <a:ext cx="1295400" cy="74422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685067" y="3831668"/>
            <a:ext cx="1295400" cy="74422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4" name="Picture 3" descr="128px-User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3581400"/>
            <a:ext cx="1219200" cy="1219200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 flipV="1">
            <a:off x="5257800" y="2286000"/>
            <a:ext cx="1600200" cy="112522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876800" y="2546350"/>
            <a:ext cx="1600200" cy="112522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724400" y="3130550"/>
            <a:ext cx="2133600" cy="15240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137150" y="3155950"/>
            <a:ext cx="2133600" cy="15240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200650" y="2901950"/>
            <a:ext cx="1752600" cy="144780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794250" y="2571750"/>
            <a:ext cx="1752600" cy="144780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5" name="Picture 4" descr="11949839231690247271server_mimooh_01.svg.m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57600" y="1981200"/>
            <a:ext cx="1911626" cy="2931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 outcome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2494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74838"/>
                <a:gridCol w="1874838"/>
                <a:gridCol w="1874838"/>
                <a:gridCol w="187483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 Bandwidth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Audio</a:t>
                      </a:r>
                      <a:r>
                        <a:rPr lang="en-US" baseline="0" dirty="0" smtClean="0"/>
                        <a:t> Bandwidth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Video</a:t>
                      </a:r>
                      <a:r>
                        <a:rPr lang="en-US" baseline="0" dirty="0" smtClean="0"/>
                        <a:t> Bandwidth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Expected video</a:t>
                      </a:r>
                      <a:r>
                        <a:rPr lang="en-US" baseline="0" dirty="0" smtClean="0"/>
                        <a:t> frame rate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 Kbps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Kbps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 Kbps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r>
                        <a:rPr lang="en-US" baseline="0" dirty="0" smtClean="0"/>
                        <a:t> Kbps (~ </a:t>
                      </a:r>
                      <a:r>
                        <a:rPr lang="en-US" baseline="0" dirty="0" err="1" smtClean="0"/>
                        <a:t>gsm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Kbps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0.1 f/sec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32 Kbps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 Kbps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Kbps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0.5 f/sec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56 Kbps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 Kbps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 Kbps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 f/sec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128</a:t>
                      </a:r>
                      <a:r>
                        <a:rPr lang="en-US" baseline="0" dirty="0" smtClean="0"/>
                        <a:t> Kbps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 Kbps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96 Kbps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15 f/sec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Isosceles Triangle 4"/>
          <p:cNvSpPr/>
          <p:nvPr/>
        </p:nvSpPr>
        <p:spPr>
          <a:xfrm rot="5400000">
            <a:off x="1181100" y="2552700"/>
            <a:ext cx="228600" cy="152400"/>
          </a:xfrm>
          <a:prstGeom prst="triangl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Simulation of a low bandwidth and unstable network</a:t>
            </a:r>
          </a:p>
          <a:p>
            <a:r>
              <a:rPr lang="en-US" dirty="0" smtClean="0"/>
              <a:t>Qualitative </a:t>
            </a:r>
            <a:r>
              <a:rPr lang="en-US" dirty="0" smtClean="0"/>
              <a:t>test based </a:t>
            </a:r>
            <a:r>
              <a:rPr lang="en-US" dirty="0" smtClean="0"/>
              <a:t>on user experiment</a:t>
            </a:r>
          </a:p>
          <a:p>
            <a:pPr lvl="1"/>
            <a:r>
              <a:rPr lang="en-US" dirty="0" smtClean="0"/>
              <a:t>audibility</a:t>
            </a:r>
          </a:p>
          <a:p>
            <a:pPr lvl="1"/>
            <a:r>
              <a:rPr lang="en-US" dirty="0" smtClean="0"/>
              <a:t>effectiveness of video</a:t>
            </a:r>
          </a:p>
          <a:p>
            <a:r>
              <a:rPr lang="en-US" dirty="0" smtClean="0"/>
              <a:t>Quantitative test</a:t>
            </a:r>
          </a:p>
          <a:p>
            <a:pPr lvl="1"/>
            <a:r>
              <a:rPr lang="en-US" dirty="0" smtClean="0"/>
              <a:t>measurement of actual frame rate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AND CHAT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Zafika</a:t>
            </a:r>
            <a:r>
              <a:rPr lang="en-US" dirty="0" smtClean="0"/>
              <a:t> </a:t>
            </a:r>
            <a:r>
              <a:rPr lang="en-US" dirty="0" err="1" smtClean="0"/>
              <a:t>Manzi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05400"/>
          </a:xfrm>
        </p:spPr>
        <p:txBody>
          <a:bodyPr>
            <a:normAutofit/>
          </a:bodyPr>
          <a:lstStyle/>
          <a:p>
            <a:pPr marL="114300" indent="0"/>
            <a:r>
              <a:rPr lang="en-US" sz="2400" dirty="0" smtClean="0"/>
              <a:t> audio and video can fail with low bandwidth</a:t>
            </a:r>
          </a:p>
          <a:p>
            <a:pPr marL="388620" lvl="1" indent="0"/>
            <a:r>
              <a:rPr lang="en-US" dirty="0" smtClean="0"/>
              <a:t> </a:t>
            </a:r>
            <a:r>
              <a:rPr lang="en-US" sz="2400" dirty="0" smtClean="0"/>
              <a:t>a chat facility needs to be incorporated </a:t>
            </a:r>
          </a:p>
          <a:p>
            <a:pPr marL="114300" indent="0"/>
            <a:r>
              <a:rPr lang="en-US" sz="2400" dirty="0"/>
              <a:t> </a:t>
            </a:r>
            <a:r>
              <a:rPr lang="en-US" sz="2400" dirty="0" smtClean="0"/>
              <a:t>u</a:t>
            </a:r>
            <a:r>
              <a:rPr lang="en-US" sz="2400" dirty="0" smtClean="0"/>
              <a:t>ploading </a:t>
            </a:r>
            <a:r>
              <a:rPr lang="en-US" sz="2400" dirty="0" smtClean="0"/>
              <a:t>of presentations during low bandwidth online meetings often results in the disruption of meeting procedure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1678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/>
            <a:r>
              <a:rPr lang="en-US" dirty="0" smtClean="0"/>
              <a:t> is it possible to build an effective text chat tool that can work with minimal bandwidth?</a:t>
            </a:r>
          </a:p>
          <a:p>
            <a:pPr marL="114300" indent="0">
              <a:buNone/>
            </a:pPr>
            <a:endParaRPr lang="en-US" dirty="0" smtClean="0"/>
          </a:p>
          <a:p>
            <a:pPr marL="114300" indent="0"/>
            <a:r>
              <a:rPr lang="en-US" dirty="0" smtClean="0"/>
              <a:t> is the pre-loading of static data effective with low bandwidth?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b="1" dirty="0" smtClean="0"/>
              <a:t>chat </a:t>
            </a:r>
            <a:r>
              <a:rPr lang="en-US" b="1" dirty="0" smtClean="0"/>
              <a:t>feature</a:t>
            </a:r>
            <a:endParaRPr lang="en-US" b="1" dirty="0" smtClean="0"/>
          </a:p>
          <a:p>
            <a:r>
              <a:rPr lang="en-US" dirty="0" smtClean="0"/>
              <a:t>provide basic text based communication</a:t>
            </a:r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en-US" b="1" dirty="0" smtClean="0"/>
              <a:t>presentation </a:t>
            </a:r>
            <a:r>
              <a:rPr lang="en-US" b="1" dirty="0"/>
              <a:t>s</a:t>
            </a:r>
            <a:r>
              <a:rPr lang="en-US" b="1" dirty="0" smtClean="0"/>
              <a:t>lide </a:t>
            </a:r>
            <a:r>
              <a:rPr lang="en-US" b="1" dirty="0"/>
              <a:t>module</a:t>
            </a:r>
          </a:p>
          <a:p>
            <a:r>
              <a:rPr lang="en-US" dirty="0" smtClean="0"/>
              <a:t>slides converted into images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slide images compressed </a:t>
            </a:r>
          </a:p>
          <a:p>
            <a:r>
              <a:rPr lang="en-US" dirty="0" smtClean="0"/>
              <a:t>p</a:t>
            </a:r>
            <a:r>
              <a:rPr lang="en-US" dirty="0" smtClean="0"/>
              <a:t>re-loaded </a:t>
            </a:r>
            <a:r>
              <a:rPr lang="en-US" dirty="0" smtClean="0"/>
              <a:t>onto all client systems</a:t>
            </a:r>
          </a:p>
          <a:p>
            <a:r>
              <a:rPr lang="en-US" dirty="0" smtClean="0"/>
              <a:t>only the ID of the current slide is sent across the network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14787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304800"/>
            <a:ext cx="7498080" cy="1143000"/>
          </a:xfrm>
        </p:spPr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dirty="0" smtClean="0"/>
              <a:t>Test </a:t>
            </a:r>
            <a:r>
              <a:rPr lang="en-US" dirty="0"/>
              <a:t>to determine if the text chat is effective </a:t>
            </a:r>
            <a:r>
              <a:rPr lang="en-US" dirty="0" smtClean="0"/>
              <a:t>with minimal bandwidth conditions</a:t>
            </a:r>
          </a:p>
          <a:p>
            <a:r>
              <a:rPr lang="en-US" dirty="0" smtClean="0"/>
              <a:t>users </a:t>
            </a:r>
            <a:r>
              <a:rPr lang="en-US" dirty="0"/>
              <a:t>will be requested </a:t>
            </a:r>
            <a:r>
              <a:rPr lang="en-US" dirty="0" smtClean="0"/>
              <a:t>to use and evaluate the </a:t>
            </a:r>
            <a:r>
              <a:rPr lang="en-US" dirty="0"/>
              <a:t>chat </a:t>
            </a:r>
            <a:r>
              <a:rPr lang="en-US" dirty="0" smtClean="0"/>
              <a:t>feature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smtClean="0"/>
              <a:t>Test </a:t>
            </a:r>
            <a:r>
              <a:rPr lang="en-US" dirty="0"/>
              <a:t>to determine if the pre-loading of static data is effective with low </a:t>
            </a:r>
            <a:r>
              <a:rPr lang="en-US" dirty="0" smtClean="0"/>
              <a:t>bandwidth</a:t>
            </a:r>
          </a:p>
          <a:p>
            <a:pPr marL="114300" indent="0"/>
            <a:r>
              <a:rPr lang="en-US" dirty="0" smtClean="0"/>
              <a:t> users will be requested to upload static content and assess the effectiveness of this </a:t>
            </a:r>
            <a:r>
              <a:rPr lang="en-US" dirty="0" smtClean="0"/>
              <a:t>process</a:t>
            </a: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497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 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/>
            <a:r>
              <a:rPr lang="en-US" dirty="0" smtClean="0"/>
              <a:t> users should be able to chat </a:t>
            </a:r>
          </a:p>
          <a:p>
            <a:pPr marL="388620" lvl="1" indent="0"/>
            <a:r>
              <a:rPr lang="en-US" dirty="0" smtClean="0"/>
              <a:t> with minimal bandwidth </a:t>
            </a:r>
          </a:p>
          <a:p>
            <a:pPr marL="388620" lvl="1" indent="0"/>
            <a:r>
              <a:rPr lang="en-US" dirty="0" smtClean="0"/>
              <a:t> when audio and video are unusable</a:t>
            </a:r>
          </a:p>
          <a:p>
            <a:pPr marL="114300" indent="0">
              <a:buNone/>
            </a:pPr>
            <a:endParaRPr lang="en-US" dirty="0"/>
          </a:p>
          <a:p>
            <a:pPr marL="114300" indent="0"/>
            <a:r>
              <a:rPr lang="en-US" dirty="0" smtClean="0"/>
              <a:t> pre-loading </a:t>
            </a:r>
            <a:r>
              <a:rPr lang="en-US" dirty="0"/>
              <a:t>of static </a:t>
            </a:r>
            <a:r>
              <a:rPr lang="en-US" dirty="0" smtClean="0"/>
              <a:t>data should be effective </a:t>
            </a:r>
            <a:r>
              <a:rPr lang="en-US" dirty="0"/>
              <a:t>with low </a:t>
            </a:r>
            <a:r>
              <a:rPr lang="en-US" dirty="0" smtClean="0"/>
              <a:t>bandwidth</a:t>
            </a: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308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 and attendee list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Flora </a:t>
            </a:r>
            <a:r>
              <a:rPr lang="en-US" dirty="0" err="1" smtClean="0"/>
              <a:t>Kundaeli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Without </a:t>
            </a:r>
            <a:r>
              <a:rPr lang="en-US" sz="2400" dirty="0" smtClean="0"/>
              <a:t>clear and </a:t>
            </a:r>
            <a:r>
              <a:rPr lang="en-US" sz="2400" dirty="0" smtClean="0"/>
              <a:t>efficient meeting procedures, meetings are</a:t>
            </a:r>
          </a:p>
          <a:p>
            <a:pPr lvl="1"/>
            <a:r>
              <a:rPr lang="en-US" sz="2000" dirty="0" smtClean="0"/>
              <a:t>Unproductive</a:t>
            </a:r>
          </a:p>
          <a:p>
            <a:pPr lvl="1"/>
            <a:r>
              <a:rPr lang="en-US" sz="2000" dirty="0" smtClean="0"/>
              <a:t>Waste time</a:t>
            </a:r>
            <a:endParaRPr lang="en-US" sz="2000" dirty="0" smtClean="0"/>
          </a:p>
          <a:p>
            <a:endParaRPr lang="en-US" sz="2400" dirty="0" smtClean="0"/>
          </a:p>
          <a:p>
            <a:r>
              <a:rPr lang="en-US" sz="2400" dirty="0" smtClean="0"/>
              <a:t>Unlike face-face meetings</a:t>
            </a:r>
          </a:p>
          <a:p>
            <a:pPr lvl="1"/>
            <a:r>
              <a:rPr lang="en-US" sz="2000" dirty="0" smtClean="0"/>
              <a:t>Low </a:t>
            </a:r>
            <a:r>
              <a:rPr lang="en-US" sz="2000" dirty="0" smtClean="0"/>
              <a:t>video frame </a:t>
            </a:r>
            <a:r>
              <a:rPr lang="en-US" sz="2000" dirty="0" smtClean="0"/>
              <a:t>rates cannot </a:t>
            </a:r>
            <a:r>
              <a:rPr lang="en-US" sz="2000" dirty="0" smtClean="0"/>
              <a:t>reflect peripheral </a:t>
            </a:r>
            <a:r>
              <a:rPr lang="en-US" sz="2000" dirty="0" smtClean="0"/>
              <a:t>cues</a:t>
            </a:r>
          </a:p>
          <a:p>
            <a:endParaRPr lang="en-US" sz="2400" dirty="0" smtClean="0"/>
          </a:p>
          <a:p>
            <a:r>
              <a:rPr lang="en-US" sz="2400" dirty="0" smtClean="0"/>
              <a:t>The above negatively affect the user’s experience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it possible to construct a system that manages meeting procedures (presence, hand-raising, etc.) efficiently despite varying Internet conditions?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0292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attendee list</a:t>
            </a:r>
          </a:p>
          <a:p>
            <a:pPr lvl="1"/>
            <a:r>
              <a:rPr lang="en-US" sz="2200" dirty="0" smtClean="0"/>
              <a:t>access control and list of logged on members</a:t>
            </a:r>
          </a:p>
          <a:p>
            <a:r>
              <a:rPr lang="en-US" sz="2400" b="1" dirty="0" smtClean="0"/>
              <a:t>floor control</a:t>
            </a:r>
            <a:endParaRPr lang="en-US" sz="2400" dirty="0" smtClean="0"/>
          </a:p>
          <a:p>
            <a:pPr lvl="1"/>
            <a:r>
              <a:rPr lang="en-US" sz="2200" dirty="0" smtClean="0"/>
              <a:t>coordinates current usage of shared resources</a:t>
            </a:r>
          </a:p>
          <a:p>
            <a:pPr lvl="1"/>
            <a:r>
              <a:rPr lang="en-US" sz="2200" dirty="0" smtClean="0"/>
              <a:t>provides access to continuous multimedia data streams</a:t>
            </a:r>
          </a:p>
          <a:p>
            <a:pPr lvl="1"/>
            <a:r>
              <a:rPr lang="en-US" sz="2200" dirty="0" smtClean="0"/>
              <a:t>enables coherency and organized meeting procedures</a:t>
            </a:r>
          </a:p>
          <a:p>
            <a:r>
              <a:rPr lang="en-US" sz="2400" b="1" dirty="0" smtClean="0"/>
              <a:t>framework</a:t>
            </a:r>
            <a:endParaRPr lang="en-US" sz="2400" b="1" dirty="0" smtClean="0"/>
          </a:p>
          <a:p>
            <a:pPr lvl="1"/>
            <a:r>
              <a:rPr lang="en-US" sz="2200" dirty="0" smtClean="0"/>
              <a:t>binds the different components of the system</a:t>
            </a:r>
          </a:p>
          <a:p>
            <a:pPr lvl="1"/>
            <a:r>
              <a:rPr lang="en-US" sz="2200" dirty="0" smtClean="0"/>
              <a:t>Aids collaboration </a:t>
            </a:r>
            <a:r>
              <a:rPr lang="en-US" sz="2200" dirty="0" smtClean="0"/>
              <a:t>between </a:t>
            </a:r>
            <a:r>
              <a:rPr lang="en-US" sz="2200" dirty="0" smtClean="0"/>
              <a:t>the different components</a:t>
            </a:r>
          </a:p>
          <a:p>
            <a:pPr lvl="1"/>
            <a:r>
              <a:rPr lang="en-US" sz="2200" dirty="0" smtClean="0"/>
              <a:t>Note: all components are stand alone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test evaluating whether the system is able to manage meeting procedures efficiently despite varying Internet conditions</a:t>
            </a:r>
          </a:p>
          <a:p>
            <a:pPr lvl="1"/>
            <a:r>
              <a:rPr lang="en-US" sz="2000" dirty="0" smtClean="0"/>
              <a:t>users will be required to use the system and give feedbacks in form of questionnaire</a:t>
            </a:r>
          </a:p>
          <a:p>
            <a:pPr lvl="1"/>
            <a:r>
              <a:rPr lang="en-US" sz="2000" dirty="0" smtClean="0"/>
              <a:t>users </a:t>
            </a:r>
            <a:r>
              <a:rPr lang="en-US" sz="2000" dirty="0" smtClean="0"/>
              <a:t>will rank the </a:t>
            </a:r>
            <a:r>
              <a:rPr lang="en-US" sz="2000" dirty="0" smtClean="0"/>
              <a:t>effectiveness </a:t>
            </a:r>
            <a:r>
              <a:rPr lang="en-US" sz="2000" dirty="0" smtClean="0"/>
              <a:t>of the floor control mechanism </a:t>
            </a:r>
            <a:endParaRPr lang="en-US" sz="2000" dirty="0" smtClean="0"/>
          </a:p>
          <a:p>
            <a:pPr lvl="1"/>
            <a:r>
              <a:rPr lang="en-US" sz="2000" dirty="0" smtClean="0"/>
              <a:t>u</a:t>
            </a:r>
            <a:r>
              <a:rPr lang="en-US" sz="2000" dirty="0" smtClean="0"/>
              <a:t>sers will be requested to also comment on the </a:t>
            </a:r>
            <a:r>
              <a:rPr lang="en-US" sz="2000" dirty="0" smtClean="0"/>
              <a:t>sense </a:t>
            </a:r>
            <a:r>
              <a:rPr lang="en-US" sz="2000" dirty="0" smtClean="0"/>
              <a:t>of presence during the meeting </a:t>
            </a:r>
            <a:r>
              <a:rPr lang="en-US" sz="2000" dirty="0" smtClean="0"/>
              <a:t>session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 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user should </a:t>
            </a:r>
            <a:r>
              <a:rPr lang="en-US" sz="2400" dirty="0" smtClean="0"/>
              <a:t>be able to </a:t>
            </a:r>
            <a:r>
              <a:rPr lang="en-US" sz="2400" dirty="0" smtClean="0"/>
              <a:t>actively </a:t>
            </a:r>
            <a:r>
              <a:rPr lang="en-US" sz="2400" dirty="0" smtClean="0"/>
              <a:t>participate in clear and organized meetings despite fluctuations in bandwidth</a:t>
            </a:r>
          </a:p>
          <a:p>
            <a:r>
              <a:rPr lang="en-US" sz="2400" dirty="0" smtClean="0"/>
              <a:t>the system should maintain a clear and stable meeting </a:t>
            </a:r>
            <a:r>
              <a:rPr lang="en-US" sz="2400" dirty="0" smtClean="0"/>
              <a:t>procedure</a:t>
            </a:r>
          </a:p>
          <a:p>
            <a:r>
              <a:rPr lang="en-US" sz="2400" dirty="0" smtClean="0"/>
              <a:t>t</a:t>
            </a:r>
            <a:r>
              <a:rPr lang="en-US" sz="2400" dirty="0" smtClean="0"/>
              <a:t>he efficiency of the system should improve the user experience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Zafika</a:t>
            </a:r>
            <a:r>
              <a:rPr lang="en-US" dirty="0" smtClean="0"/>
              <a:t> </a:t>
            </a:r>
            <a:r>
              <a:rPr lang="en-US" dirty="0" err="1" smtClean="0"/>
              <a:t>Manzi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outcome of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0" indent="-457200"/>
            <a:r>
              <a:rPr lang="en-US" dirty="0" smtClean="0"/>
              <a:t>An Internet </a:t>
            </a:r>
            <a:r>
              <a:rPr lang="en-US" dirty="0" smtClean="0"/>
              <a:t>meeting </a:t>
            </a:r>
            <a:r>
              <a:rPr lang="en-US" dirty="0" smtClean="0"/>
              <a:t>system that</a:t>
            </a:r>
            <a:endParaRPr lang="en-US" dirty="0" smtClean="0"/>
          </a:p>
          <a:p>
            <a:pPr marL="845820" lvl="1" indent="-457200"/>
            <a:r>
              <a:rPr lang="en-US" dirty="0" smtClean="0"/>
              <a:t>reliably works with limited Internet conditions</a:t>
            </a:r>
          </a:p>
          <a:p>
            <a:r>
              <a:rPr lang="en-US" sz="2800" b="1" dirty="0" smtClean="0"/>
              <a:t>Server</a:t>
            </a:r>
          </a:p>
          <a:p>
            <a:pPr lvl="1"/>
            <a:r>
              <a:rPr lang="en-US" dirty="0" smtClean="0"/>
              <a:t>host meetings</a:t>
            </a:r>
          </a:p>
          <a:p>
            <a:pPr lvl="1"/>
            <a:r>
              <a:rPr lang="en-US" dirty="0" smtClean="0"/>
              <a:t>more than one simultaneous </a:t>
            </a:r>
            <a:r>
              <a:rPr lang="en-US" dirty="0" smtClean="0"/>
              <a:t>meetings </a:t>
            </a:r>
            <a:r>
              <a:rPr lang="en-US" dirty="0" smtClean="0"/>
              <a:t>possible</a:t>
            </a:r>
            <a:endParaRPr lang="en-US" dirty="0"/>
          </a:p>
          <a:p>
            <a:r>
              <a:rPr lang="en-US" sz="2800" b="1" dirty="0" smtClean="0"/>
              <a:t>Client</a:t>
            </a:r>
            <a:endParaRPr lang="en-US" sz="2800" dirty="0" smtClean="0"/>
          </a:p>
          <a:p>
            <a:pPr lvl="1"/>
            <a:r>
              <a:rPr lang="en-US" dirty="0" smtClean="0"/>
              <a:t>Provides </a:t>
            </a:r>
            <a:r>
              <a:rPr lang="en-US" dirty="0" smtClean="0"/>
              <a:t>a graphical </a:t>
            </a:r>
            <a:r>
              <a:rPr lang="en-US" dirty="0" smtClean="0"/>
              <a:t>user environment </a:t>
            </a:r>
            <a:r>
              <a:rPr lang="en-US" dirty="0" smtClean="0"/>
              <a:t>for </a:t>
            </a:r>
            <a:r>
              <a:rPr lang="en-US" dirty="0" smtClean="0"/>
              <a:t>participants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906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/>
            <a:r>
              <a:rPr lang="en-US" dirty="0" smtClean="0"/>
              <a:t> </a:t>
            </a:r>
            <a:r>
              <a:rPr lang="en-US" dirty="0" smtClean="0"/>
              <a:t>g</a:t>
            </a:r>
            <a:r>
              <a:rPr lang="en-US" dirty="0" smtClean="0"/>
              <a:t>reatly benefit organizations in </a:t>
            </a:r>
            <a:r>
              <a:rPr lang="en-US" dirty="0" smtClean="0"/>
              <a:t>developing </a:t>
            </a:r>
            <a:r>
              <a:rPr lang="en-US" dirty="0" smtClean="0"/>
              <a:t>countries</a:t>
            </a:r>
          </a:p>
          <a:p>
            <a:pPr marL="388620" lvl="1" indent="0"/>
            <a:r>
              <a:rPr lang="en-US" dirty="0" smtClean="0"/>
              <a:t> developed countries can use it as well</a:t>
            </a: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  <a:p>
            <a:pPr marL="114300" indent="0"/>
            <a:r>
              <a:rPr lang="en-US" dirty="0" smtClean="0"/>
              <a:t> </a:t>
            </a:r>
            <a:r>
              <a:rPr lang="en-US" dirty="0" smtClean="0"/>
              <a:t>experimental </a:t>
            </a:r>
            <a:r>
              <a:rPr lang="en-US" dirty="0" smtClean="0"/>
              <a:t>results helpful for future </a:t>
            </a:r>
            <a:r>
              <a:rPr lang="en-US" dirty="0" smtClean="0"/>
              <a:t>research on</a:t>
            </a:r>
            <a:endParaRPr lang="en-US" dirty="0" smtClean="0"/>
          </a:p>
          <a:p>
            <a:pPr marL="388620" lvl="1" indent="0"/>
            <a:r>
              <a:rPr lang="en-US" dirty="0" smtClean="0"/>
              <a:t> Internet based </a:t>
            </a:r>
            <a:r>
              <a:rPr lang="en-US" dirty="0" smtClean="0"/>
              <a:t>meeting </a:t>
            </a:r>
            <a:r>
              <a:rPr lang="en-US" dirty="0" smtClean="0"/>
              <a:t>with </a:t>
            </a:r>
            <a:r>
              <a:rPr lang="en-US" dirty="0" smtClean="0"/>
              <a:t>minimal bandwidth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69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</a:t>
            </a:r>
            <a:r>
              <a:rPr lang="en-US" dirty="0" smtClean="0"/>
              <a:t>timeline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86677107"/>
              </p:ext>
            </p:extLst>
          </p:nvPr>
        </p:nvGraphicFramePr>
        <p:xfrm>
          <a:off x="1295400" y="1371600"/>
          <a:ext cx="7620000" cy="5308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05000"/>
                <a:gridCol w="1905000"/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Duration (days)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Finish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Background</a:t>
                      </a:r>
                      <a:r>
                        <a:rPr lang="en-US" baseline="0" dirty="0" smtClean="0"/>
                        <a:t> chapter write 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r>
                        <a:rPr lang="en-US" baseline="0" dirty="0" smtClean="0"/>
                        <a:t> June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 June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14300" lvl="0" indent="0">
                        <a:buNone/>
                      </a:pPr>
                      <a:r>
                        <a:rPr lang="en-US" dirty="0" smtClean="0"/>
                        <a:t>First</a:t>
                      </a:r>
                      <a:r>
                        <a:rPr lang="en-US" baseline="0" dirty="0" smtClean="0"/>
                        <a:t> p</a:t>
                      </a:r>
                      <a:r>
                        <a:rPr lang="en-US" dirty="0" smtClean="0"/>
                        <a:t>rototype design                         and implementation</a:t>
                      </a:r>
                    </a:p>
                  </a:txBody>
                  <a:tcPr marL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 June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27 July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Design chapter write 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 August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</a:t>
                      </a:r>
                      <a:r>
                        <a:rPr lang="en-US" baseline="0" dirty="0" smtClean="0"/>
                        <a:t> August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Second prototype</a:t>
                      </a:r>
                      <a:r>
                        <a:rPr lang="en-US" baseline="0" dirty="0" smtClean="0"/>
                        <a:t> realization and evaluation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 July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29 August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Final</a:t>
                      </a:r>
                      <a:r>
                        <a:rPr lang="en-US" baseline="0" dirty="0" smtClean="0"/>
                        <a:t> prototype development and performance test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29 August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29 September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Report Write-up finalization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 October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11 November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5434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 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1800</TotalTime>
  <Words>871</Words>
  <Application>Microsoft Office PowerPoint</Application>
  <PresentationFormat>On-screen Show (4:3)</PresentationFormat>
  <Paragraphs>242</Paragraphs>
  <Slides>31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Solstice</vt:lpstr>
      <vt:lpstr>An Internet meeting tool designed for low bandwidth and unstable network conditions</vt:lpstr>
      <vt:lpstr>Outline</vt:lpstr>
      <vt:lpstr>Problem statement</vt:lpstr>
      <vt:lpstr>General solution</vt:lpstr>
      <vt:lpstr>Strategy</vt:lpstr>
      <vt:lpstr>Work allocation</vt:lpstr>
      <vt:lpstr>Design approach</vt:lpstr>
      <vt:lpstr>AUDIO-VIDEO CONFERENCING</vt:lpstr>
      <vt:lpstr>Problem</vt:lpstr>
      <vt:lpstr>Research questions</vt:lpstr>
      <vt:lpstr>Sub-system</vt:lpstr>
      <vt:lpstr>Walkie-Talkie approach</vt:lpstr>
      <vt:lpstr>Expected outcome</vt:lpstr>
      <vt:lpstr>Evaluation</vt:lpstr>
      <vt:lpstr>PRESENTATION AND CHAT</vt:lpstr>
      <vt:lpstr>Problem</vt:lpstr>
      <vt:lpstr>Research questions</vt:lpstr>
      <vt:lpstr>Sub-system</vt:lpstr>
      <vt:lpstr>Evaluation</vt:lpstr>
      <vt:lpstr>Expected outcome</vt:lpstr>
      <vt:lpstr>Flow control and attendee list</vt:lpstr>
      <vt:lpstr>Problem</vt:lpstr>
      <vt:lpstr>Research questions</vt:lpstr>
      <vt:lpstr>Sub-system</vt:lpstr>
      <vt:lpstr>Evaluation</vt:lpstr>
      <vt:lpstr>Expected outcome</vt:lpstr>
      <vt:lpstr>CONCLUSION</vt:lpstr>
      <vt:lpstr>Final outcome of project</vt:lpstr>
      <vt:lpstr>Impact of project</vt:lpstr>
      <vt:lpstr>Project timeline</vt:lpstr>
      <vt:lpstr>THANK YOU !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AfriMeet: An Internet meeting tool designed for low bandwidth and unstable network conditions</dc:title>
  <dc:creator>user</dc:creator>
  <cp:lastModifiedBy>user</cp:lastModifiedBy>
  <cp:revision>269</cp:revision>
  <dcterms:created xsi:type="dcterms:W3CDTF">2011-05-23T18:42:11Z</dcterms:created>
  <dcterms:modified xsi:type="dcterms:W3CDTF">2011-05-25T14:38:38Z</dcterms:modified>
</cp:coreProperties>
</file>